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7772400" cy="10058400"/>
  <p:notesSz cx="7772400" cy="100584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11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508"/>
    <p:restoredTop sz="94658"/>
  </p:normalViewPr>
  <p:slideViewPr>
    <p:cSldViewPr>
      <p:cViewPr varScale="1">
        <p:scale>
          <a:sx n="48" d="100"/>
          <a:sy n="48" d="100"/>
        </p:scale>
        <p:origin x="2502" y="5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82930" y="3118104"/>
            <a:ext cx="6606540" cy="21122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50" b="0" i="0">
                <a:solidFill>
                  <a:srgbClr val="378840"/>
                </a:solidFill>
                <a:latin typeface="Fidelity Slab 240625 Light"/>
                <a:cs typeface="Fidelity Slab 240625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65860" y="5632704"/>
            <a:ext cx="5440680" cy="2514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231F20"/>
                </a:solidFill>
                <a:latin typeface="Fidelity Sans"/>
                <a:cs typeface="Fidelity San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09/25/2024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50" b="0" i="0">
                <a:solidFill>
                  <a:srgbClr val="378840"/>
                </a:solidFill>
                <a:latin typeface="Fidelity Slab 240625 Light"/>
                <a:cs typeface="Fidelity Slab 240625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231F20"/>
                </a:solidFill>
                <a:latin typeface="Fidelity Sans"/>
                <a:cs typeface="Fidelity San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09/25/2024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50" b="0" i="0">
                <a:solidFill>
                  <a:srgbClr val="378840"/>
                </a:solidFill>
                <a:latin typeface="Fidelity Slab 240625 Light"/>
                <a:cs typeface="Fidelity Slab 240625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88620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002786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09/25/2024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50" b="0" i="0">
                <a:solidFill>
                  <a:srgbClr val="378840"/>
                </a:solidFill>
                <a:latin typeface="Fidelity Slab 240625 Light"/>
                <a:cs typeface="Fidelity Slab 240625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09/25/2024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09/25/2024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24179" y="3396768"/>
            <a:ext cx="6924040" cy="4038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50" b="0" i="0">
                <a:solidFill>
                  <a:srgbClr val="378840"/>
                </a:solidFill>
                <a:latin typeface="Fidelity Slab 240625 Light"/>
                <a:cs typeface="Fidelity Slab 240625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44500" y="3913658"/>
            <a:ext cx="6667500" cy="35115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231F20"/>
                </a:solidFill>
                <a:latin typeface="Fidelity Sans"/>
                <a:cs typeface="Fidelity San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642616" y="9354312"/>
            <a:ext cx="2487168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88620" y="9354312"/>
            <a:ext cx="1787652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09/25/2024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596128" y="9354312"/>
            <a:ext cx="1787652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sipc.org/" TargetMode="External"/><Relationship Id="rId13" Type="http://schemas.openxmlformats.org/officeDocument/2006/relationships/image" Target="../media/image5.jpg"/><Relationship Id="rId3" Type="http://schemas.openxmlformats.org/officeDocument/2006/relationships/hyperlink" Target="https://nb.fidelity.com/public/nb/default/home?option=Beneficiary&amp;ccsource=dw_nb_partner_beneficiary_0924" TargetMode="External"/><Relationship Id="rId7" Type="http://schemas.openxmlformats.org/officeDocument/2006/relationships/hyperlink" Target="https://nb.fidelity.com/public/nb/default/home?option=WorkplacePlanning&amp;ccsource=WI_Info_ConnectUs_NRSM" TargetMode="External"/><Relationship Id="rId12" Type="http://schemas.openxmlformats.org/officeDocument/2006/relationships/image" Target="../media/image4.png"/><Relationship Id="rId2" Type="http://schemas.openxmlformats.org/officeDocument/2006/relationships/hyperlink" Target="https://nb.fidelity.com/public/nbpreloginnav/app/nurdomestic?ccsource=WI_Info_GetStarted_NRSM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communications.fidelity.com/wi/powerofsmallamounts/%23/start?ccsource=WI_info_LearnMore_NRSM" TargetMode="External"/><Relationship Id="rId11" Type="http://schemas.openxmlformats.org/officeDocument/2006/relationships/image" Target="../media/image3.png"/><Relationship Id="rId5" Type="http://schemas.openxmlformats.org/officeDocument/2006/relationships/hyperlink" Target="https://communications.fidelity.com/wi/powerofsmallamounts/#/start?ccsource=WI_info_LearnMore_NRSM" TargetMode="External"/><Relationship Id="rId10" Type="http://schemas.openxmlformats.org/officeDocument/2006/relationships/image" Target="../media/image2.png"/><Relationship Id="rId4" Type="http://schemas.openxmlformats.org/officeDocument/2006/relationships/hyperlink" Target="https://nb.fidelity.com/public/nb/default/home?ccsource=WI_Info_VisitNB_NRSM" TargetMode="External"/><Relationship Id="rId9" Type="http://schemas.openxmlformats.org/officeDocument/2006/relationships/image" Target="../media/image1.png"/><Relationship Id="rId1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33020">
              <a:lnSpc>
                <a:spcPct val="100000"/>
              </a:lnSpc>
              <a:spcBef>
                <a:spcPts val="130"/>
              </a:spcBef>
            </a:pPr>
            <a:r>
              <a:rPr spc="-20" dirty="0"/>
              <a:t>Get</a:t>
            </a:r>
            <a:r>
              <a:rPr spc="-95" dirty="0"/>
              <a:t> </a:t>
            </a:r>
            <a:r>
              <a:rPr spc="-45" dirty="0"/>
              <a:t>your</a:t>
            </a:r>
            <a:r>
              <a:rPr spc="-95" dirty="0"/>
              <a:t> </a:t>
            </a:r>
            <a:r>
              <a:rPr spc="-40" dirty="0"/>
              <a:t>retirement</a:t>
            </a:r>
            <a:r>
              <a:rPr spc="-95" dirty="0"/>
              <a:t> </a:t>
            </a:r>
            <a:r>
              <a:rPr spc="-40" dirty="0"/>
              <a:t>savings</a:t>
            </a:r>
            <a:r>
              <a:rPr spc="-90" dirty="0"/>
              <a:t> </a:t>
            </a:r>
            <a:r>
              <a:rPr spc="-35" dirty="0"/>
              <a:t>into</a:t>
            </a:r>
            <a:r>
              <a:rPr spc="-95" dirty="0"/>
              <a:t> </a:t>
            </a:r>
            <a:r>
              <a:rPr spc="-45" dirty="0"/>
              <a:t>your</a:t>
            </a:r>
            <a:r>
              <a:rPr spc="-95" dirty="0"/>
              <a:t> </a:t>
            </a:r>
            <a:r>
              <a:rPr spc="-60" dirty="0"/>
              <a:t>sweet</a:t>
            </a:r>
            <a:r>
              <a:rPr spc="-90" dirty="0"/>
              <a:t> </a:t>
            </a:r>
            <a:r>
              <a:rPr spc="-20" dirty="0"/>
              <a:t>spot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81940">
              <a:lnSpc>
                <a:spcPct val="111100"/>
              </a:lnSpc>
              <a:spcBef>
                <a:spcPts val="100"/>
              </a:spcBef>
            </a:pPr>
            <a:r>
              <a:rPr spc="-40" dirty="0"/>
              <a:t>You</a:t>
            </a:r>
            <a:r>
              <a:rPr spc="-30" dirty="0"/>
              <a:t> </a:t>
            </a:r>
            <a:r>
              <a:rPr dirty="0"/>
              <a:t>have</a:t>
            </a:r>
            <a:r>
              <a:rPr spc="-30" dirty="0"/>
              <a:t> </a:t>
            </a:r>
            <a:r>
              <a:rPr dirty="0"/>
              <a:t>choices</a:t>
            </a:r>
            <a:r>
              <a:rPr spc="-30" dirty="0"/>
              <a:t> </a:t>
            </a:r>
            <a:r>
              <a:rPr dirty="0"/>
              <a:t>for</a:t>
            </a:r>
            <a:r>
              <a:rPr spc="-25" dirty="0"/>
              <a:t> </a:t>
            </a:r>
            <a:r>
              <a:rPr dirty="0"/>
              <a:t>how</a:t>
            </a:r>
            <a:r>
              <a:rPr spc="-30" dirty="0"/>
              <a:t> </a:t>
            </a:r>
            <a:r>
              <a:rPr dirty="0"/>
              <a:t>you</a:t>
            </a:r>
            <a:r>
              <a:rPr spc="-30" dirty="0"/>
              <a:t> </a:t>
            </a:r>
            <a:r>
              <a:rPr dirty="0"/>
              <a:t>can</a:t>
            </a:r>
            <a:r>
              <a:rPr spc="-25" dirty="0"/>
              <a:t> </a:t>
            </a:r>
            <a:r>
              <a:rPr dirty="0"/>
              <a:t>meet</a:t>
            </a:r>
            <a:r>
              <a:rPr spc="-30" dirty="0"/>
              <a:t> </a:t>
            </a:r>
            <a:r>
              <a:rPr dirty="0"/>
              <a:t>the</a:t>
            </a:r>
            <a:r>
              <a:rPr spc="-30" dirty="0"/>
              <a:t> </a:t>
            </a:r>
            <a:r>
              <a:rPr spc="-10" dirty="0"/>
              <a:t>retirement</a:t>
            </a:r>
            <a:r>
              <a:rPr spc="-25" dirty="0"/>
              <a:t> </a:t>
            </a:r>
            <a:r>
              <a:rPr dirty="0"/>
              <a:t>goals</a:t>
            </a:r>
            <a:r>
              <a:rPr spc="-30" dirty="0"/>
              <a:t> </a:t>
            </a:r>
            <a:r>
              <a:rPr spc="-10" dirty="0"/>
              <a:t>you’ve</a:t>
            </a:r>
            <a:r>
              <a:rPr spc="-30" dirty="0"/>
              <a:t> </a:t>
            </a:r>
            <a:r>
              <a:rPr dirty="0"/>
              <a:t>set.</a:t>
            </a:r>
            <a:r>
              <a:rPr spc="-25" dirty="0"/>
              <a:t> </a:t>
            </a:r>
            <a:r>
              <a:rPr spc="-40" dirty="0"/>
              <a:t>You</a:t>
            </a:r>
            <a:r>
              <a:rPr spc="-30" dirty="0"/>
              <a:t> </a:t>
            </a:r>
            <a:r>
              <a:rPr dirty="0"/>
              <a:t>can</a:t>
            </a:r>
            <a:r>
              <a:rPr spc="-30" dirty="0"/>
              <a:t> </a:t>
            </a:r>
            <a:r>
              <a:rPr dirty="0"/>
              <a:t>start</a:t>
            </a:r>
            <a:r>
              <a:rPr spc="-30" dirty="0"/>
              <a:t> </a:t>
            </a:r>
            <a:r>
              <a:rPr spc="-25" dirty="0"/>
              <a:t>by </a:t>
            </a:r>
            <a:r>
              <a:rPr dirty="0"/>
              <a:t>checking</a:t>
            </a:r>
            <a:r>
              <a:rPr spc="-40" dirty="0"/>
              <a:t> </a:t>
            </a:r>
            <a:r>
              <a:rPr dirty="0"/>
              <a:t>your</a:t>
            </a:r>
            <a:r>
              <a:rPr spc="-35" dirty="0"/>
              <a:t> </a:t>
            </a:r>
            <a:r>
              <a:rPr spc="-10" dirty="0"/>
              <a:t>retirement</a:t>
            </a:r>
            <a:r>
              <a:rPr spc="-35" dirty="0"/>
              <a:t> </a:t>
            </a:r>
            <a:r>
              <a:rPr spc="-10" dirty="0"/>
              <a:t>savings,</a:t>
            </a:r>
            <a:r>
              <a:rPr spc="-35" dirty="0"/>
              <a:t> </a:t>
            </a:r>
            <a:r>
              <a:rPr dirty="0"/>
              <a:t>and</a:t>
            </a:r>
            <a:r>
              <a:rPr spc="-35" dirty="0"/>
              <a:t> </a:t>
            </a:r>
            <a:r>
              <a:rPr dirty="0"/>
              <a:t>seeing</a:t>
            </a:r>
            <a:r>
              <a:rPr spc="-35" dirty="0"/>
              <a:t> </a:t>
            </a:r>
            <a:r>
              <a:rPr dirty="0"/>
              <a:t>what</a:t>
            </a:r>
            <a:r>
              <a:rPr spc="-35" dirty="0"/>
              <a:t> </a:t>
            </a:r>
            <a:r>
              <a:rPr dirty="0"/>
              <a:t>options</a:t>
            </a:r>
            <a:r>
              <a:rPr spc="-35" dirty="0"/>
              <a:t> </a:t>
            </a:r>
            <a:r>
              <a:rPr dirty="0"/>
              <a:t>are</a:t>
            </a:r>
            <a:r>
              <a:rPr spc="-40" dirty="0"/>
              <a:t> </a:t>
            </a:r>
            <a:r>
              <a:rPr dirty="0"/>
              <a:t>available</a:t>
            </a:r>
            <a:r>
              <a:rPr spc="-35" dirty="0"/>
              <a:t> </a:t>
            </a:r>
            <a:r>
              <a:rPr dirty="0"/>
              <a:t>to</a:t>
            </a:r>
            <a:r>
              <a:rPr spc="-35" dirty="0"/>
              <a:t> </a:t>
            </a:r>
            <a:r>
              <a:rPr dirty="0"/>
              <a:t>help</a:t>
            </a:r>
            <a:r>
              <a:rPr spc="-35" dirty="0"/>
              <a:t> </a:t>
            </a:r>
            <a:r>
              <a:rPr dirty="0"/>
              <a:t>get</a:t>
            </a:r>
            <a:r>
              <a:rPr spc="-35" dirty="0"/>
              <a:t> </a:t>
            </a:r>
            <a:r>
              <a:rPr dirty="0"/>
              <a:t>you</a:t>
            </a:r>
            <a:r>
              <a:rPr spc="-35" dirty="0"/>
              <a:t> </a:t>
            </a:r>
            <a:r>
              <a:rPr spc="-20" dirty="0"/>
              <a:t>into </a:t>
            </a:r>
            <a:r>
              <a:rPr dirty="0"/>
              <a:t>your</a:t>
            </a:r>
            <a:r>
              <a:rPr spc="-25" dirty="0"/>
              <a:t> </a:t>
            </a:r>
            <a:r>
              <a:rPr spc="-10" dirty="0"/>
              <a:t>retirement</a:t>
            </a:r>
            <a:r>
              <a:rPr spc="-25" dirty="0"/>
              <a:t> </a:t>
            </a:r>
            <a:r>
              <a:rPr dirty="0"/>
              <a:t>sweet</a:t>
            </a:r>
            <a:r>
              <a:rPr spc="-25" dirty="0"/>
              <a:t> </a:t>
            </a:r>
            <a:r>
              <a:rPr spc="-10" dirty="0"/>
              <a:t>spot.</a:t>
            </a:r>
          </a:p>
          <a:p>
            <a:pPr>
              <a:lnSpc>
                <a:spcPct val="100000"/>
              </a:lnSpc>
              <a:spcBef>
                <a:spcPts val="235"/>
              </a:spcBef>
            </a:pPr>
            <a:endParaRPr spc="-10" dirty="0"/>
          </a:p>
          <a:p>
            <a:pPr marL="12700">
              <a:lnSpc>
                <a:spcPct val="100000"/>
              </a:lnSpc>
            </a:pPr>
            <a:r>
              <a:rPr sz="1600" dirty="0">
                <a:solidFill>
                  <a:srgbClr val="368627"/>
                </a:solidFill>
              </a:rPr>
              <a:t>Here</a:t>
            </a:r>
            <a:r>
              <a:rPr sz="1600" spc="-25" dirty="0">
                <a:solidFill>
                  <a:srgbClr val="368627"/>
                </a:solidFill>
              </a:rPr>
              <a:t> </a:t>
            </a:r>
            <a:r>
              <a:rPr sz="1600" dirty="0">
                <a:solidFill>
                  <a:srgbClr val="368627"/>
                </a:solidFill>
              </a:rPr>
              <a:t>are</a:t>
            </a:r>
            <a:r>
              <a:rPr sz="1600" spc="-25" dirty="0">
                <a:solidFill>
                  <a:srgbClr val="368627"/>
                </a:solidFill>
              </a:rPr>
              <a:t> </a:t>
            </a:r>
            <a:r>
              <a:rPr sz="1600" dirty="0">
                <a:solidFill>
                  <a:srgbClr val="368627"/>
                </a:solidFill>
              </a:rPr>
              <a:t>some</a:t>
            </a:r>
            <a:r>
              <a:rPr sz="1600" spc="-20" dirty="0">
                <a:solidFill>
                  <a:srgbClr val="368627"/>
                </a:solidFill>
              </a:rPr>
              <a:t> </a:t>
            </a:r>
            <a:r>
              <a:rPr sz="1600" dirty="0">
                <a:solidFill>
                  <a:srgbClr val="368627"/>
                </a:solidFill>
              </a:rPr>
              <a:t>simple</a:t>
            </a:r>
            <a:r>
              <a:rPr sz="1600" spc="-25" dirty="0">
                <a:solidFill>
                  <a:srgbClr val="368627"/>
                </a:solidFill>
              </a:rPr>
              <a:t> </a:t>
            </a:r>
            <a:r>
              <a:rPr sz="1600" dirty="0">
                <a:solidFill>
                  <a:srgbClr val="368627"/>
                </a:solidFill>
              </a:rPr>
              <a:t>first</a:t>
            </a:r>
            <a:r>
              <a:rPr sz="1600" spc="-20" dirty="0">
                <a:solidFill>
                  <a:srgbClr val="368627"/>
                </a:solidFill>
              </a:rPr>
              <a:t> </a:t>
            </a:r>
            <a:r>
              <a:rPr sz="1600" dirty="0">
                <a:solidFill>
                  <a:srgbClr val="368627"/>
                </a:solidFill>
              </a:rPr>
              <a:t>steps</a:t>
            </a:r>
            <a:r>
              <a:rPr sz="1600" spc="-25" dirty="0">
                <a:solidFill>
                  <a:srgbClr val="368627"/>
                </a:solidFill>
              </a:rPr>
              <a:t> </a:t>
            </a:r>
            <a:r>
              <a:rPr sz="1600" dirty="0">
                <a:solidFill>
                  <a:srgbClr val="368627"/>
                </a:solidFill>
              </a:rPr>
              <a:t>you</a:t>
            </a:r>
            <a:r>
              <a:rPr sz="1600" spc="-20" dirty="0">
                <a:solidFill>
                  <a:srgbClr val="368627"/>
                </a:solidFill>
              </a:rPr>
              <a:t> </a:t>
            </a:r>
            <a:r>
              <a:rPr sz="1600" dirty="0">
                <a:solidFill>
                  <a:srgbClr val="368627"/>
                </a:solidFill>
              </a:rPr>
              <a:t>can</a:t>
            </a:r>
            <a:r>
              <a:rPr sz="1600" spc="-25" dirty="0">
                <a:solidFill>
                  <a:srgbClr val="368627"/>
                </a:solidFill>
              </a:rPr>
              <a:t> </a:t>
            </a:r>
            <a:r>
              <a:rPr sz="1600" spc="-10" dirty="0">
                <a:solidFill>
                  <a:srgbClr val="368627"/>
                </a:solidFill>
              </a:rPr>
              <a:t>take:</a:t>
            </a:r>
            <a:endParaRPr sz="1600" dirty="0"/>
          </a:p>
          <a:p>
            <a:pPr marL="527050">
              <a:lnSpc>
                <a:spcPct val="100000"/>
              </a:lnSpc>
              <a:spcBef>
                <a:spcPts val="1230"/>
              </a:spcBef>
            </a:pPr>
            <a:r>
              <a:rPr b="1" dirty="0">
                <a:latin typeface="Fidelity Sans"/>
                <a:cs typeface="Fidelity Sans"/>
              </a:rPr>
              <a:t>Enroll</a:t>
            </a:r>
            <a:r>
              <a:rPr b="1" spc="140" dirty="0">
                <a:latin typeface="Fidelity Sans"/>
                <a:cs typeface="Fidelity Sans"/>
              </a:rPr>
              <a:t> </a:t>
            </a:r>
            <a:r>
              <a:rPr b="1" dirty="0">
                <a:latin typeface="Fidelity Sans"/>
                <a:cs typeface="Fidelity Sans"/>
              </a:rPr>
              <a:t>in</a:t>
            </a:r>
            <a:r>
              <a:rPr b="1" spc="140" dirty="0">
                <a:latin typeface="Fidelity Sans"/>
                <a:cs typeface="Fidelity Sans"/>
              </a:rPr>
              <a:t> </a:t>
            </a:r>
            <a:r>
              <a:rPr b="1" dirty="0">
                <a:latin typeface="Fidelity Sans"/>
                <a:cs typeface="Fidelity Sans"/>
              </a:rPr>
              <a:t>a</a:t>
            </a:r>
            <a:r>
              <a:rPr b="1" spc="140" dirty="0">
                <a:latin typeface="Fidelity Sans"/>
                <a:cs typeface="Fidelity Sans"/>
              </a:rPr>
              <a:t> </a:t>
            </a:r>
            <a:r>
              <a:rPr b="1" dirty="0">
                <a:latin typeface="Fidelity Sans"/>
                <a:cs typeface="Fidelity Sans"/>
              </a:rPr>
              <a:t>supplemental</a:t>
            </a:r>
            <a:r>
              <a:rPr b="1" spc="145" dirty="0">
                <a:latin typeface="Fidelity Sans"/>
                <a:cs typeface="Fidelity Sans"/>
              </a:rPr>
              <a:t> </a:t>
            </a:r>
            <a:r>
              <a:rPr b="1" dirty="0">
                <a:latin typeface="Fidelity Sans"/>
                <a:cs typeface="Fidelity Sans"/>
              </a:rPr>
              <a:t>retirement</a:t>
            </a:r>
            <a:r>
              <a:rPr b="1" spc="140" dirty="0">
                <a:latin typeface="Fidelity Sans"/>
                <a:cs typeface="Fidelity Sans"/>
              </a:rPr>
              <a:t> </a:t>
            </a:r>
            <a:r>
              <a:rPr b="1" spc="-10" dirty="0">
                <a:latin typeface="Fidelity Sans"/>
                <a:cs typeface="Fidelity Sans"/>
              </a:rPr>
              <a:t>account</a:t>
            </a:r>
          </a:p>
          <a:p>
            <a:pPr marL="527050" marR="5080">
              <a:lnSpc>
                <a:spcPct val="111100"/>
              </a:lnSpc>
            </a:pPr>
            <a:r>
              <a:rPr dirty="0"/>
              <a:t>Choose</a:t>
            </a:r>
            <a:r>
              <a:rPr spc="110" dirty="0"/>
              <a:t> </a:t>
            </a:r>
            <a:r>
              <a:rPr dirty="0"/>
              <a:t>a</a:t>
            </a:r>
            <a:r>
              <a:rPr spc="114" dirty="0"/>
              <a:t> </a:t>
            </a:r>
            <a:r>
              <a:rPr dirty="0"/>
              <a:t>savings</a:t>
            </a:r>
            <a:r>
              <a:rPr spc="114" dirty="0"/>
              <a:t> </a:t>
            </a:r>
            <a:r>
              <a:rPr dirty="0"/>
              <a:t>approach</a:t>
            </a:r>
            <a:r>
              <a:rPr spc="114" dirty="0"/>
              <a:t> </a:t>
            </a:r>
            <a:r>
              <a:rPr dirty="0"/>
              <a:t>that</a:t>
            </a:r>
            <a:r>
              <a:rPr spc="114" dirty="0"/>
              <a:t> </a:t>
            </a:r>
            <a:r>
              <a:rPr dirty="0"/>
              <a:t>fits</a:t>
            </a:r>
            <a:r>
              <a:rPr spc="114" dirty="0"/>
              <a:t> </a:t>
            </a:r>
            <a:r>
              <a:rPr dirty="0"/>
              <a:t>both</a:t>
            </a:r>
            <a:r>
              <a:rPr spc="114" dirty="0"/>
              <a:t> </a:t>
            </a:r>
            <a:r>
              <a:rPr dirty="0"/>
              <a:t>your</a:t>
            </a:r>
            <a:r>
              <a:rPr spc="110" dirty="0"/>
              <a:t> </a:t>
            </a:r>
            <a:r>
              <a:rPr dirty="0"/>
              <a:t>financial</a:t>
            </a:r>
            <a:r>
              <a:rPr spc="114" dirty="0"/>
              <a:t> </a:t>
            </a:r>
            <a:r>
              <a:rPr dirty="0"/>
              <a:t>situation</a:t>
            </a:r>
            <a:r>
              <a:rPr spc="114" dirty="0"/>
              <a:t> </a:t>
            </a:r>
            <a:r>
              <a:rPr dirty="0"/>
              <a:t>and</a:t>
            </a:r>
            <a:r>
              <a:rPr spc="114" dirty="0"/>
              <a:t> </a:t>
            </a:r>
            <a:r>
              <a:rPr dirty="0"/>
              <a:t>your</a:t>
            </a:r>
            <a:r>
              <a:rPr spc="114" dirty="0"/>
              <a:t> </a:t>
            </a:r>
            <a:r>
              <a:rPr spc="-10" dirty="0"/>
              <a:t>retirement </a:t>
            </a:r>
            <a:r>
              <a:rPr dirty="0"/>
              <a:t>goals.</a:t>
            </a:r>
            <a:r>
              <a:rPr spc="105" dirty="0"/>
              <a:t> </a:t>
            </a:r>
            <a:r>
              <a:rPr dirty="0"/>
              <a:t>It</a:t>
            </a:r>
            <a:r>
              <a:rPr spc="105" dirty="0"/>
              <a:t> </a:t>
            </a:r>
            <a:r>
              <a:rPr dirty="0"/>
              <a:t>only</a:t>
            </a:r>
            <a:r>
              <a:rPr spc="105" dirty="0"/>
              <a:t> </a:t>
            </a:r>
            <a:r>
              <a:rPr dirty="0"/>
              <a:t>takes</a:t>
            </a:r>
            <a:r>
              <a:rPr spc="110" dirty="0"/>
              <a:t> </a:t>
            </a:r>
            <a:r>
              <a:rPr dirty="0"/>
              <a:t>five</a:t>
            </a:r>
            <a:r>
              <a:rPr spc="105" dirty="0"/>
              <a:t> </a:t>
            </a:r>
            <a:r>
              <a:rPr dirty="0"/>
              <a:t>minutes</a:t>
            </a:r>
            <a:r>
              <a:rPr spc="105" dirty="0"/>
              <a:t> </a:t>
            </a:r>
            <a:r>
              <a:rPr dirty="0"/>
              <a:t>to</a:t>
            </a:r>
            <a:r>
              <a:rPr spc="110" dirty="0"/>
              <a:t> </a:t>
            </a:r>
            <a:r>
              <a:rPr dirty="0"/>
              <a:t>enroll.</a:t>
            </a:r>
            <a:r>
              <a:rPr spc="105" dirty="0"/>
              <a:t> </a:t>
            </a:r>
            <a:r>
              <a:rPr dirty="0">
                <a:solidFill>
                  <a:srgbClr val="0562C1"/>
                </a:solidFill>
                <a:hlinkClick r:id="rId2"/>
              </a:rPr>
              <a:t>Get</a:t>
            </a:r>
            <a:r>
              <a:rPr spc="105" dirty="0">
                <a:solidFill>
                  <a:srgbClr val="0562C1"/>
                </a:solidFill>
                <a:hlinkClick r:id="rId2"/>
              </a:rPr>
              <a:t> </a:t>
            </a:r>
            <a:r>
              <a:rPr spc="-10" dirty="0">
                <a:solidFill>
                  <a:srgbClr val="0562C1"/>
                </a:solidFill>
                <a:hlinkClick r:id="rId2"/>
              </a:rPr>
              <a:t>started</a:t>
            </a:r>
          </a:p>
          <a:p>
            <a:pPr>
              <a:lnSpc>
                <a:spcPct val="100000"/>
              </a:lnSpc>
              <a:spcBef>
                <a:spcPts val="235"/>
              </a:spcBef>
            </a:pPr>
            <a:endParaRPr spc="-10" dirty="0">
              <a:solidFill>
                <a:srgbClr val="0562C1"/>
              </a:solidFill>
              <a:hlinkClick r:id="rId2"/>
            </a:endParaRPr>
          </a:p>
          <a:p>
            <a:pPr marL="527050">
              <a:lnSpc>
                <a:spcPct val="100000"/>
              </a:lnSpc>
            </a:pPr>
            <a:r>
              <a:rPr b="1" dirty="0">
                <a:latin typeface="Fidelity Sans"/>
                <a:cs typeface="Fidelity Sans"/>
              </a:rPr>
              <a:t>Add</a:t>
            </a:r>
            <a:r>
              <a:rPr b="1" spc="40" dirty="0">
                <a:latin typeface="Fidelity Sans"/>
                <a:cs typeface="Fidelity Sans"/>
              </a:rPr>
              <a:t> </a:t>
            </a:r>
            <a:r>
              <a:rPr b="1" dirty="0">
                <a:latin typeface="Fidelity Sans"/>
                <a:cs typeface="Fidelity Sans"/>
              </a:rPr>
              <a:t>a</a:t>
            </a:r>
            <a:r>
              <a:rPr b="1" spc="45" dirty="0">
                <a:latin typeface="Fidelity Sans"/>
                <a:cs typeface="Fidelity Sans"/>
              </a:rPr>
              <a:t> </a:t>
            </a:r>
            <a:r>
              <a:rPr b="1" spc="-10" dirty="0">
                <a:latin typeface="Fidelity Sans"/>
                <a:cs typeface="Fidelity Sans"/>
              </a:rPr>
              <a:t>beneficiary</a:t>
            </a:r>
          </a:p>
          <a:p>
            <a:pPr marL="527050" marR="211454">
              <a:lnSpc>
                <a:spcPct val="111100"/>
              </a:lnSpc>
            </a:pPr>
            <a:r>
              <a:rPr dirty="0"/>
              <a:t>Give</a:t>
            </a:r>
            <a:r>
              <a:rPr spc="100" dirty="0"/>
              <a:t> </a:t>
            </a:r>
            <a:r>
              <a:rPr dirty="0"/>
              <a:t>your</a:t>
            </a:r>
            <a:r>
              <a:rPr spc="95" dirty="0"/>
              <a:t> </a:t>
            </a:r>
            <a:r>
              <a:rPr dirty="0"/>
              <a:t>loved</a:t>
            </a:r>
            <a:r>
              <a:rPr spc="100" dirty="0"/>
              <a:t> </a:t>
            </a:r>
            <a:r>
              <a:rPr dirty="0"/>
              <a:t>ones</a:t>
            </a:r>
            <a:r>
              <a:rPr spc="100" dirty="0"/>
              <a:t> </a:t>
            </a:r>
            <a:r>
              <a:rPr dirty="0"/>
              <a:t>peace</a:t>
            </a:r>
            <a:r>
              <a:rPr spc="100" dirty="0"/>
              <a:t> </a:t>
            </a:r>
            <a:r>
              <a:rPr dirty="0"/>
              <a:t>of</a:t>
            </a:r>
            <a:r>
              <a:rPr spc="100" dirty="0"/>
              <a:t> </a:t>
            </a:r>
            <a:r>
              <a:rPr dirty="0"/>
              <a:t>mind</a:t>
            </a:r>
            <a:r>
              <a:rPr spc="100" dirty="0"/>
              <a:t> </a:t>
            </a:r>
            <a:r>
              <a:rPr dirty="0"/>
              <a:t>by</a:t>
            </a:r>
            <a:r>
              <a:rPr spc="100" dirty="0"/>
              <a:t> </a:t>
            </a:r>
            <a:r>
              <a:rPr dirty="0"/>
              <a:t>choosing</a:t>
            </a:r>
            <a:r>
              <a:rPr spc="100" dirty="0"/>
              <a:t> </a:t>
            </a:r>
            <a:r>
              <a:rPr dirty="0"/>
              <a:t>the</a:t>
            </a:r>
            <a:r>
              <a:rPr spc="100" dirty="0"/>
              <a:t> </a:t>
            </a:r>
            <a:r>
              <a:rPr dirty="0"/>
              <a:t>person</a:t>
            </a:r>
            <a:r>
              <a:rPr spc="100" dirty="0"/>
              <a:t> </a:t>
            </a:r>
            <a:r>
              <a:rPr dirty="0"/>
              <a:t>who</a:t>
            </a:r>
            <a:r>
              <a:rPr spc="100" dirty="0"/>
              <a:t> </a:t>
            </a:r>
            <a:r>
              <a:rPr dirty="0"/>
              <a:t>will</a:t>
            </a:r>
            <a:r>
              <a:rPr spc="100" dirty="0"/>
              <a:t> </a:t>
            </a:r>
            <a:r>
              <a:rPr dirty="0"/>
              <a:t>receive</a:t>
            </a:r>
            <a:r>
              <a:rPr spc="100" dirty="0"/>
              <a:t> </a:t>
            </a:r>
            <a:r>
              <a:rPr spc="-20" dirty="0"/>
              <a:t>your </a:t>
            </a:r>
            <a:r>
              <a:rPr dirty="0"/>
              <a:t>money</a:t>
            </a:r>
            <a:r>
              <a:rPr spc="90" dirty="0"/>
              <a:t> </a:t>
            </a:r>
            <a:r>
              <a:rPr dirty="0"/>
              <a:t>if</a:t>
            </a:r>
            <a:r>
              <a:rPr spc="90" dirty="0"/>
              <a:t> </a:t>
            </a:r>
            <a:r>
              <a:rPr dirty="0"/>
              <a:t>you</a:t>
            </a:r>
            <a:r>
              <a:rPr spc="90" dirty="0"/>
              <a:t> </a:t>
            </a:r>
            <a:r>
              <a:rPr dirty="0"/>
              <a:t>pass</a:t>
            </a:r>
            <a:r>
              <a:rPr spc="90" dirty="0"/>
              <a:t> </a:t>
            </a:r>
            <a:r>
              <a:rPr dirty="0"/>
              <a:t>away.</a:t>
            </a:r>
            <a:r>
              <a:rPr spc="90" dirty="0"/>
              <a:t> </a:t>
            </a:r>
            <a:r>
              <a:rPr dirty="0">
                <a:solidFill>
                  <a:srgbClr val="0562C1"/>
                </a:solidFill>
                <a:hlinkClick r:id="rId3"/>
              </a:rPr>
              <a:t>Visit</a:t>
            </a:r>
            <a:r>
              <a:rPr spc="90" dirty="0">
                <a:solidFill>
                  <a:srgbClr val="0562C1"/>
                </a:solidFill>
                <a:hlinkClick r:id="rId3"/>
              </a:rPr>
              <a:t> </a:t>
            </a:r>
            <a:r>
              <a:rPr dirty="0">
                <a:solidFill>
                  <a:srgbClr val="0562C1"/>
                </a:solidFill>
                <a:hlinkClick r:id="rId3"/>
              </a:rPr>
              <a:t>your</a:t>
            </a:r>
            <a:r>
              <a:rPr spc="90" dirty="0">
                <a:solidFill>
                  <a:srgbClr val="0562C1"/>
                </a:solidFill>
                <a:hlinkClick r:id="rId3"/>
              </a:rPr>
              <a:t> </a:t>
            </a:r>
            <a:r>
              <a:rPr dirty="0">
                <a:solidFill>
                  <a:srgbClr val="0562C1"/>
                </a:solidFill>
                <a:hlinkClick r:id="rId3"/>
              </a:rPr>
              <a:t>NetBenefits</a:t>
            </a:r>
            <a:r>
              <a:rPr spc="90" dirty="0">
                <a:solidFill>
                  <a:srgbClr val="0562C1"/>
                </a:solidFill>
                <a:hlinkClick r:id="rId3"/>
              </a:rPr>
              <a:t> </a:t>
            </a:r>
            <a:r>
              <a:rPr spc="-10" dirty="0">
                <a:solidFill>
                  <a:srgbClr val="0562C1"/>
                </a:solidFill>
                <a:hlinkClick r:id="rId3"/>
              </a:rPr>
              <a:t>profile</a:t>
            </a:r>
            <a:endParaRPr spc="-10" dirty="0">
              <a:solidFill>
                <a:srgbClr val="0562C1"/>
              </a:solidFill>
              <a:hlinkClick r:id="rId4"/>
            </a:endParaRPr>
          </a:p>
          <a:p>
            <a:pPr>
              <a:lnSpc>
                <a:spcPct val="100000"/>
              </a:lnSpc>
              <a:spcBef>
                <a:spcPts val="535"/>
              </a:spcBef>
            </a:pPr>
            <a:endParaRPr spc="-10" dirty="0">
              <a:solidFill>
                <a:srgbClr val="0562C1"/>
              </a:solidFill>
              <a:hlinkClick r:id="rId4"/>
            </a:endParaRPr>
          </a:p>
          <a:p>
            <a:pPr marL="527050">
              <a:lnSpc>
                <a:spcPct val="100000"/>
              </a:lnSpc>
            </a:pPr>
            <a:r>
              <a:rPr b="1" dirty="0">
                <a:latin typeface="Fidelity Sans"/>
                <a:cs typeface="Fidelity Sans"/>
              </a:rPr>
              <a:t>Check</a:t>
            </a:r>
            <a:r>
              <a:rPr b="1" spc="170" dirty="0">
                <a:latin typeface="Fidelity Sans"/>
                <a:cs typeface="Fidelity Sans"/>
              </a:rPr>
              <a:t> </a:t>
            </a:r>
            <a:r>
              <a:rPr b="1" dirty="0">
                <a:latin typeface="Fidelity Sans"/>
                <a:cs typeface="Fidelity Sans"/>
              </a:rPr>
              <a:t>your</a:t>
            </a:r>
            <a:r>
              <a:rPr b="1" spc="170" dirty="0">
                <a:latin typeface="Fidelity Sans"/>
                <a:cs typeface="Fidelity Sans"/>
              </a:rPr>
              <a:t> </a:t>
            </a:r>
            <a:r>
              <a:rPr b="1" dirty="0">
                <a:latin typeface="Fidelity Sans"/>
                <a:cs typeface="Fidelity Sans"/>
              </a:rPr>
              <a:t>contribution</a:t>
            </a:r>
            <a:r>
              <a:rPr b="1" spc="170" dirty="0">
                <a:latin typeface="Fidelity Sans"/>
                <a:cs typeface="Fidelity Sans"/>
              </a:rPr>
              <a:t> </a:t>
            </a:r>
            <a:r>
              <a:rPr b="1" spc="-10" dirty="0">
                <a:latin typeface="Fidelity Sans"/>
                <a:cs typeface="Fidelity Sans"/>
              </a:rPr>
              <a:t>amount</a:t>
            </a:r>
          </a:p>
          <a:p>
            <a:pPr marL="527050" marR="294005">
              <a:lnSpc>
                <a:spcPct val="111100"/>
              </a:lnSpc>
            </a:pPr>
            <a:r>
              <a:rPr dirty="0"/>
              <a:t>Increasing</a:t>
            </a:r>
            <a:r>
              <a:rPr spc="110" dirty="0"/>
              <a:t> </a:t>
            </a:r>
            <a:r>
              <a:rPr dirty="0"/>
              <a:t>your</a:t>
            </a:r>
            <a:r>
              <a:rPr spc="114" dirty="0"/>
              <a:t> </a:t>
            </a:r>
            <a:r>
              <a:rPr dirty="0"/>
              <a:t>contribution</a:t>
            </a:r>
            <a:r>
              <a:rPr spc="114" dirty="0"/>
              <a:t> </a:t>
            </a:r>
            <a:r>
              <a:rPr dirty="0"/>
              <a:t>by</a:t>
            </a:r>
            <a:r>
              <a:rPr spc="114" dirty="0"/>
              <a:t> </a:t>
            </a:r>
            <a:r>
              <a:rPr dirty="0"/>
              <a:t>as</a:t>
            </a:r>
            <a:r>
              <a:rPr spc="114" dirty="0"/>
              <a:t> </a:t>
            </a:r>
            <a:r>
              <a:rPr dirty="0"/>
              <a:t>little</a:t>
            </a:r>
            <a:r>
              <a:rPr spc="114" dirty="0"/>
              <a:t> </a:t>
            </a:r>
            <a:r>
              <a:rPr dirty="0"/>
              <a:t>as</a:t>
            </a:r>
            <a:r>
              <a:rPr spc="114" dirty="0"/>
              <a:t> </a:t>
            </a:r>
            <a:r>
              <a:rPr dirty="0"/>
              <a:t>1%</a:t>
            </a:r>
            <a:r>
              <a:rPr spc="110" dirty="0"/>
              <a:t> </a:t>
            </a:r>
            <a:r>
              <a:rPr dirty="0"/>
              <a:t>could</a:t>
            </a:r>
            <a:r>
              <a:rPr spc="114" dirty="0"/>
              <a:t> </a:t>
            </a:r>
            <a:r>
              <a:rPr dirty="0"/>
              <a:t>make</a:t>
            </a:r>
            <a:r>
              <a:rPr spc="114" dirty="0"/>
              <a:t> </a:t>
            </a:r>
            <a:r>
              <a:rPr dirty="0"/>
              <a:t>a</a:t>
            </a:r>
            <a:r>
              <a:rPr spc="114" dirty="0"/>
              <a:t> </a:t>
            </a:r>
            <a:r>
              <a:rPr dirty="0"/>
              <a:t>significant</a:t>
            </a:r>
            <a:r>
              <a:rPr spc="114" dirty="0"/>
              <a:t> </a:t>
            </a:r>
            <a:r>
              <a:rPr dirty="0"/>
              <a:t>impact</a:t>
            </a:r>
            <a:r>
              <a:rPr spc="114" dirty="0"/>
              <a:t> </a:t>
            </a:r>
            <a:r>
              <a:rPr spc="-25" dirty="0"/>
              <a:t>on </a:t>
            </a:r>
            <a:r>
              <a:rPr dirty="0"/>
              <a:t>your</a:t>
            </a:r>
            <a:r>
              <a:rPr spc="125" dirty="0"/>
              <a:t> </a:t>
            </a:r>
            <a:r>
              <a:rPr dirty="0"/>
              <a:t>retirement</a:t>
            </a:r>
            <a:r>
              <a:rPr spc="130" dirty="0"/>
              <a:t> </a:t>
            </a:r>
            <a:r>
              <a:rPr dirty="0"/>
              <a:t>savings.</a:t>
            </a:r>
            <a:r>
              <a:rPr spc="125" dirty="0"/>
              <a:t> </a:t>
            </a:r>
            <a:r>
              <a:rPr dirty="0">
                <a:solidFill>
                  <a:srgbClr val="0562C1"/>
                </a:solidFill>
                <a:hlinkClick r:id="rId5"/>
              </a:rPr>
              <a:t>Learn</a:t>
            </a:r>
            <a:r>
              <a:rPr spc="130" dirty="0">
                <a:solidFill>
                  <a:srgbClr val="0562C1"/>
                </a:solidFill>
                <a:hlinkClick r:id="rId5"/>
              </a:rPr>
              <a:t> </a:t>
            </a:r>
            <a:r>
              <a:rPr spc="-20" dirty="0">
                <a:solidFill>
                  <a:srgbClr val="0562C1"/>
                </a:solidFill>
                <a:hlinkClick r:id="rId5"/>
              </a:rPr>
              <a:t>more</a:t>
            </a:r>
            <a:endParaRPr spc="-20" dirty="0">
              <a:solidFill>
                <a:srgbClr val="0562C1"/>
              </a:solidFill>
              <a:hlinkClick r:id="rId6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28600" y="7670800"/>
            <a:ext cx="7315200" cy="593560"/>
          </a:xfrm>
          <a:prstGeom prst="rect">
            <a:avLst/>
          </a:prstGeom>
          <a:solidFill>
            <a:srgbClr val="F8F7F5"/>
          </a:solidFill>
        </p:spPr>
        <p:txBody>
          <a:bodyPr vert="horz" wrap="square" lIns="0" tIns="94615" rIns="0" bIns="0" rtlCol="0">
            <a:spAutoFit/>
          </a:bodyPr>
          <a:lstStyle/>
          <a:p>
            <a:pPr marL="228600" marR="409575">
              <a:lnSpc>
                <a:spcPct val="104200"/>
              </a:lnSpc>
              <a:spcBef>
                <a:spcPts val="745"/>
              </a:spcBef>
            </a:pPr>
            <a:r>
              <a:rPr sz="1600" b="1" spc="-10" dirty="0">
                <a:solidFill>
                  <a:srgbClr val="368627"/>
                </a:solidFill>
                <a:latin typeface="Fidelity Sans"/>
                <a:cs typeface="Fidelity Sans"/>
              </a:rPr>
              <a:t>Have</a:t>
            </a:r>
            <a:r>
              <a:rPr sz="1600" b="1" spc="-40" dirty="0">
                <a:solidFill>
                  <a:srgbClr val="368627"/>
                </a:solidFill>
                <a:latin typeface="Fidelity Sans"/>
                <a:cs typeface="Fidelity Sans"/>
              </a:rPr>
              <a:t> </a:t>
            </a:r>
            <a:r>
              <a:rPr sz="1600" b="1" dirty="0">
                <a:solidFill>
                  <a:srgbClr val="368627"/>
                </a:solidFill>
                <a:latin typeface="Fidelity Sans"/>
                <a:cs typeface="Fidelity Sans"/>
              </a:rPr>
              <a:t>questions?</a:t>
            </a:r>
            <a:r>
              <a:rPr sz="1600" b="1" spc="-35" dirty="0">
                <a:solidFill>
                  <a:srgbClr val="368627"/>
                </a:solidFill>
                <a:latin typeface="Fidelity Sans"/>
                <a:cs typeface="Fidelity Sans"/>
              </a:rPr>
              <a:t> </a:t>
            </a:r>
            <a:r>
              <a:rPr sz="1600" dirty="0">
                <a:solidFill>
                  <a:srgbClr val="205E9E"/>
                </a:solidFill>
                <a:latin typeface="Fidelity Sans"/>
                <a:cs typeface="Fidelity Sans"/>
                <a:hlinkClick r:id="rId7"/>
              </a:rPr>
              <a:t>Connect</a:t>
            </a:r>
            <a:r>
              <a:rPr sz="1600" spc="-40" dirty="0">
                <a:solidFill>
                  <a:srgbClr val="205E9E"/>
                </a:solidFill>
                <a:latin typeface="Fidelity Sans"/>
                <a:cs typeface="Fidelity Sans"/>
                <a:hlinkClick r:id="rId7"/>
              </a:rPr>
              <a:t> </a:t>
            </a:r>
            <a:r>
              <a:rPr sz="1600" dirty="0">
                <a:solidFill>
                  <a:srgbClr val="205E9E"/>
                </a:solidFill>
                <a:latin typeface="Fidelity Sans"/>
                <a:cs typeface="Fidelity Sans"/>
                <a:hlinkClick r:id="rId7"/>
              </a:rPr>
              <a:t>with</a:t>
            </a:r>
            <a:r>
              <a:rPr sz="1600" spc="-35" dirty="0">
                <a:solidFill>
                  <a:srgbClr val="205E9E"/>
                </a:solidFill>
                <a:latin typeface="Fidelity Sans"/>
                <a:cs typeface="Fidelity Sans"/>
                <a:hlinkClick r:id="rId7"/>
              </a:rPr>
              <a:t> </a:t>
            </a:r>
            <a:r>
              <a:rPr sz="1600" dirty="0">
                <a:solidFill>
                  <a:srgbClr val="205E9E"/>
                </a:solidFill>
                <a:latin typeface="Fidelity Sans"/>
                <a:cs typeface="Fidelity Sans"/>
                <a:hlinkClick r:id="rId7"/>
              </a:rPr>
              <a:t>us</a:t>
            </a:r>
            <a:r>
              <a:rPr sz="1600" dirty="0">
                <a:solidFill>
                  <a:srgbClr val="368627"/>
                </a:solidFill>
                <a:latin typeface="Fidelity Sans"/>
                <a:cs typeface="Fidelity Sans"/>
              </a:rPr>
              <a:t>.</a:t>
            </a:r>
            <a:r>
              <a:rPr sz="1600" spc="-40" dirty="0">
                <a:solidFill>
                  <a:srgbClr val="368627"/>
                </a:solidFill>
                <a:latin typeface="Fidelity Sans"/>
                <a:cs typeface="Fidelity Sans"/>
              </a:rPr>
              <a:t> </a:t>
            </a:r>
            <a:r>
              <a:rPr sz="1600" dirty="0">
                <a:solidFill>
                  <a:srgbClr val="368627"/>
                </a:solidFill>
                <a:latin typeface="Fidelity Sans"/>
                <a:cs typeface="Fidelity Sans"/>
              </a:rPr>
              <a:t>Or</a:t>
            </a:r>
            <a:r>
              <a:rPr sz="1600" spc="-35" dirty="0">
                <a:solidFill>
                  <a:srgbClr val="368627"/>
                </a:solidFill>
                <a:latin typeface="Fidelity Sans"/>
                <a:cs typeface="Fidelity Sans"/>
              </a:rPr>
              <a:t> </a:t>
            </a:r>
            <a:r>
              <a:rPr sz="1600" dirty="0">
                <a:solidFill>
                  <a:srgbClr val="368627"/>
                </a:solidFill>
                <a:latin typeface="Fidelity Sans"/>
                <a:cs typeface="Fidelity Sans"/>
              </a:rPr>
              <a:t>talk</a:t>
            </a:r>
            <a:r>
              <a:rPr sz="1600" spc="-40" dirty="0">
                <a:solidFill>
                  <a:srgbClr val="368627"/>
                </a:solidFill>
                <a:latin typeface="Fidelity Sans"/>
                <a:cs typeface="Fidelity Sans"/>
              </a:rPr>
              <a:t> </a:t>
            </a:r>
            <a:r>
              <a:rPr sz="1600" dirty="0">
                <a:solidFill>
                  <a:srgbClr val="368627"/>
                </a:solidFill>
                <a:latin typeface="Fidelity Sans"/>
                <a:cs typeface="Fidelity Sans"/>
              </a:rPr>
              <a:t>with</a:t>
            </a:r>
            <a:r>
              <a:rPr sz="1600" spc="-35" dirty="0">
                <a:solidFill>
                  <a:srgbClr val="368627"/>
                </a:solidFill>
                <a:latin typeface="Fidelity Sans"/>
                <a:cs typeface="Fidelity Sans"/>
              </a:rPr>
              <a:t> </a:t>
            </a:r>
            <a:r>
              <a:rPr sz="1600" dirty="0">
                <a:solidFill>
                  <a:srgbClr val="368627"/>
                </a:solidFill>
                <a:latin typeface="Fidelity Sans"/>
                <a:cs typeface="Fidelity Sans"/>
              </a:rPr>
              <a:t>a</a:t>
            </a:r>
            <a:r>
              <a:rPr sz="1600" spc="-40" dirty="0">
                <a:solidFill>
                  <a:srgbClr val="368627"/>
                </a:solidFill>
                <a:latin typeface="Fidelity Sans"/>
                <a:cs typeface="Fidelity Sans"/>
              </a:rPr>
              <a:t> </a:t>
            </a:r>
            <a:r>
              <a:rPr sz="1600" dirty="0">
                <a:solidFill>
                  <a:srgbClr val="368627"/>
                </a:solidFill>
                <a:latin typeface="Fidelity Sans"/>
                <a:cs typeface="Fidelity Sans"/>
              </a:rPr>
              <a:t>Fidelity</a:t>
            </a:r>
            <a:r>
              <a:rPr sz="1600" spc="-35" dirty="0">
                <a:solidFill>
                  <a:srgbClr val="368627"/>
                </a:solidFill>
                <a:latin typeface="Fidelity Sans"/>
                <a:cs typeface="Fidelity Sans"/>
              </a:rPr>
              <a:t> </a:t>
            </a:r>
            <a:r>
              <a:rPr sz="1600" spc="-10" dirty="0">
                <a:solidFill>
                  <a:srgbClr val="368627"/>
                </a:solidFill>
                <a:latin typeface="Fidelity Sans"/>
                <a:cs typeface="Fidelity Sans"/>
              </a:rPr>
              <a:t>representative </a:t>
            </a:r>
            <a:r>
              <a:rPr sz="1600" dirty="0">
                <a:solidFill>
                  <a:srgbClr val="368627"/>
                </a:solidFill>
                <a:latin typeface="Fidelity Sans"/>
                <a:cs typeface="Fidelity Sans"/>
              </a:rPr>
              <a:t>right</a:t>
            </a:r>
            <a:r>
              <a:rPr sz="1600" spc="-50" dirty="0">
                <a:solidFill>
                  <a:srgbClr val="368627"/>
                </a:solidFill>
                <a:latin typeface="Fidelity Sans"/>
                <a:cs typeface="Fidelity Sans"/>
              </a:rPr>
              <a:t> </a:t>
            </a:r>
            <a:r>
              <a:rPr sz="1600" dirty="0">
                <a:solidFill>
                  <a:srgbClr val="368627"/>
                </a:solidFill>
                <a:latin typeface="Fidelity Sans"/>
                <a:cs typeface="Fidelity Sans"/>
              </a:rPr>
              <a:t>now</a:t>
            </a:r>
            <a:r>
              <a:rPr sz="1600" spc="-50" dirty="0">
                <a:solidFill>
                  <a:srgbClr val="368627"/>
                </a:solidFill>
                <a:latin typeface="Fidelity Sans"/>
                <a:cs typeface="Fidelity Sans"/>
              </a:rPr>
              <a:t> </a:t>
            </a:r>
            <a:r>
              <a:rPr sz="1600" dirty="0">
                <a:solidFill>
                  <a:srgbClr val="368627"/>
                </a:solidFill>
                <a:latin typeface="Fidelity Sans"/>
                <a:cs typeface="Fidelity Sans"/>
              </a:rPr>
              <a:t>who</a:t>
            </a:r>
            <a:r>
              <a:rPr sz="1600" spc="-45" dirty="0">
                <a:solidFill>
                  <a:srgbClr val="368627"/>
                </a:solidFill>
                <a:latin typeface="Fidelity Sans"/>
                <a:cs typeface="Fidelity Sans"/>
              </a:rPr>
              <a:t> </a:t>
            </a:r>
            <a:r>
              <a:rPr sz="1600" dirty="0">
                <a:solidFill>
                  <a:srgbClr val="368627"/>
                </a:solidFill>
                <a:latin typeface="Fidelity Sans"/>
                <a:cs typeface="Fidelity Sans"/>
              </a:rPr>
              <a:t>can</a:t>
            </a:r>
            <a:r>
              <a:rPr sz="1600" spc="-50" dirty="0">
                <a:solidFill>
                  <a:srgbClr val="368627"/>
                </a:solidFill>
                <a:latin typeface="Fidelity Sans"/>
                <a:cs typeface="Fidelity Sans"/>
              </a:rPr>
              <a:t> </a:t>
            </a:r>
            <a:r>
              <a:rPr sz="1600" dirty="0">
                <a:solidFill>
                  <a:srgbClr val="368627"/>
                </a:solidFill>
                <a:latin typeface="Fidelity Sans"/>
                <a:cs typeface="Fidelity Sans"/>
              </a:rPr>
              <a:t>help</a:t>
            </a:r>
            <a:r>
              <a:rPr sz="1600" spc="-45" dirty="0">
                <a:solidFill>
                  <a:srgbClr val="368627"/>
                </a:solidFill>
                <a:latin typeface="Fidelity Sans"/>
                <a:cs typeface="Fidelity Sans"/>
              </a:rPr>
              <a:t> </a:t>
            </a:r>
            <a:r>
              <a:rPr sz="1600" dirty="0">
                <a:solidFill>
                  <a:srgbClr val="368627"/>
                </a:solidFill>
                <a:latin typeface="Fidelity Sans"/>
                <a:cs typeface="Fidelity Sans"/>
              </a:rPr>
              <a:t>you</a:t>
            </a:r>
            <a:r>
              <a:rPr sz="1600" spc="-50" dirty="0">
                <a:solidFill>
                  <a:srgbClr val="368627"/>
                </a:solidFill>
                <a:latin typeface="Fidelity Sans"/>
                <a:cs typeface="Fidelity Sans"/>
              </a:rPr>
              <a:t> </a:t>
            </a:r>
            <a:r>
              <a:rPr sz="1600" dirty="0">
                <a:solidFill>
                  <a:srgbClr val="368627"/>
                </a:solidFill>
                <a:latin typeface="Fidelity Sans"/>
                <a:cs typeface="Fidelity Sans"/>
              </a:rPr>
              <a:t>plan</a:t>
            </a:r>
            <a:r>
              <a:rPr sz="1600" spc="-45" dirty="0">
                <a:solidFill>
                  <a:srgbClr val="368627"/>
                </a:solidFill>
                <a:latin typeface="Fidelity Sans"/>
                <a:cs typeface="Fidelity Sans"/>
              </a:rPr>
              <a:t> </a:t>
            </a:r>
            <a:r>
              <a:rPr sz="1600" dirty="0">
                <a:solidFill>
                  <a:srgbClr val="368627"/>
                </a:solidFill>
                <a:latin typeface="Fidelity Sans"/>
                <a:cs typeface="Fidelity Sans"/>
              </a:rPr>
              <a:t>towards</a:t>
            </a:r>
            <a:r>
              <a:rPr sz="1600" spc="-50" dirty="0">
                <a:solidFill>
                  <a:srgbClr val="368627"/>
                </a:solidFill>
                <a:latin typeface="Fidelity Sans"/>
                <a:cs typeface="Fidelity Sans"/>
              </a:rPr>
              <a:t> </a:t>
            </a:r>
            <a:r>
              <a:rPr sz="1600" dirty="0">
                <a:solidFill>
                  <a:srgbClr val="368627"/>
                </a:solidFill>
                <a:latin typeface="Fidelity Sans"/>
                <a:cs typeface="Fidelity Sans"/>
              </a:rPr>
              <a:t>retirement.</a:t>
            </a:r>
            <a:r>
              <a:rPr sz="1600" spc="-45" dirty="0">
                <a:solidFill>
                  <a:srgbClr val="368627"/>
                </a:solidFill>
                <a:latin typeface="Fidelity Sans"/>
                <a:cs typeface="Fidelity Sans"/>
              </a:rPr>
              <a:t> </a:t>
            </a:r>
            <a:r>
              <a:rPr sz="1600" dirty="0">
                <a:solidFill>
                  <a:srgbClr val="368627"/>
                </a:solidFill>
                <a:latin typeface="Fidelity Sans"/>
                <a:cs typeface="Fidelity Sans"/>
              </a:rPr>
              <a:t>Call</a:t>
            </a:r>
            <a:r>
              <a:rPr sz="1600" spc="-55" dirty="0">
                <a:solidFill>
                  <a:srgbClr val="368627"/>
                </a:solidFill>
                <a:latin typeface="Fidelity Sans"/>
                <a:cs typeface="Fidelity Sans"/>
              </a:rPr>
              <a:t> </a:t>
            </a:r>
            <a:r>
              <a:rPr sz="1600" b="1" spc="-10" dirty="0">
                <a:solidFill>
                  <a:srgbClr val="368627"/>
                </a:solidFill>
                <a:latin typeface="Fidelity Sans"/>
                <a:cs typeface="Fidelity Sans"/>
              </a:rPr>
              <a:t>877-902-0007</a:t>
            </a:r>
            <a:r>
              <a:rPr sz="1600" spc="-10" dirty="0">
                <a:solidFill>
                  <a:srgbClr val="368627"/>
                </a:solidFill>
                <a:latin typeface="Fidelity Sans"/>
                <a:cs typeface="Fidelity Sans"/>
              </a:rPr>
              <a:t>.</a:t>
            </a:r>
            <a:endParaRPr sz="1600" dirty="0">
              <a:latin typeface="Fidelity Sans"/>
              <a:cs typeface="Fidelity San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36862" y="8588528"/>
            <a:ext cx="4494530" cy="120475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320">
              <a:lnSpc>
                <a:spcPts val="1420"/>
              </a:lnSpc>
              <a:spcBef>
                <a:spcPts val="100"/>
              </a:spcBef>
            </a:pPr>
            <a:r>
              <a:rPr lang="en-US" sz="1200" b="1" dirty="0">
                <a:solidFill>
                  <a:srgbClr val="D9117E"/>
                </a:solidFill>
                <a:latin typeface="Fidelity Sans"/>
                <a:cs typeface="Fidelity Sans"/>
              </a:rPr>
              <a:t>National Retirement Security &lt;Month&gt;&lt;Week&gt;</a:t>
            </a:r>
          </a:p>
          <a:p>
            <a:pPr marL="20320">
              <a:lnSpc>
                <a:spcPts val="1420"/>
              </a:lnSpc>
              <a:spcBef>
                <a:spcPts val="100"/>
              </a:spcBef>
            </a:pPr>
            <a:r>
              <a:rPr lang="en-US" sz="1200" dirty="0">
                <a:solidFill>
                  <a:srgbClr val="D9117E"/>
                </a:solidFill>
                <a:latin typeface="Fidelity Sans"/>
                <a:cs typeface="Fidelity Sans"/>
              </a:rPr>
              <a:t>&lt;October 2024&gt;&lt;October 20-26, 2024&gt;</a:t>
            </a:r>
          </a:p>
          <a:p>
            <a:pPr marL="20320">
              <a:lnSpc>
                <a:spcPts val="1420"/>
              </a:lnSpc>
              <a:spcBef>
                <a:spcPts val="100"/>
              </a:spcBef>
            </a:pPr>
            <a:endParaRPr sz="1200" dirty="0">
              <a:latin typeface="Fidelity Sans"/>
              <a:cs typeface="Fidelity Sans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200" dirty="0">
                <a:solidFill>
                  <a:srgbClr val="231F20"/>
                </a:solidFill>
                <a:latin typeface="Fidelity Sans"/>
                <a:cs typeface="Fidelity Sans"/>
              </a:rPr>
              <a:t>Investing</a:t>
            </a:r>
            <a:r>
              <a:rPr sz="1200" spc="120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1200" dirty="0">
                <a:solidFill>
                  <a:srgbClr val="231F20"/>
                </a:solidFill>
                <a:latin typeface="Fidelity Sans"/>
                <a:cs typeface="Fidelity Sans"/>
              </a:rPr>
              <a:t>involves</a:t>
            </a:r>
            <a:r>
              <a:rPr sz="1200" spc="120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1200" dirty="0">
                <a:solidFill>
                  <a:srgbClr val="231F20"/>
                </a:solidFill>
                <a:latin typeface="Fidelity Sans"/>
                <a:cs typeface="Fidelity Sans"/>
              </a:rPr>
              <a:t>risk,</a:t>
            </a:r>
            <a:r>
              <a:rPr sz="1200" spc="120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1200" dirty="0">
                <a:solidFill>
                  <a:srgbClr val="231F20"/>
                </a:solidFill>
                <a:latin typeface="Fidelity Sans"/>
                <a:cs typeface="Fidelity Sans"/>
              </a:rPr>
              <a:t>including</a:t>
            </a:r>
            <a:r>
              <a:rPr sz="1200" spc="125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1200" dirty="0">
                <a:solidFill>
                  <a:srgbClr val="231F20"/>
                </a:solidFill>
                <a:latin typeface="Fidelity Sans"/>
                <a:cs typeface="Fidelity Sans"/>
              </a:rPr>
              <a:t>risk</a:t>
            </a:r>
            <a:r>
              <a:rPr sz="1200" spc="120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1200" dirty="0">
                <a:solidFill>
                  <a:srgbClr val="231F20"/>
                </a:solidFill>
                <a:latin typeface="Fidelity Sans"/>
                <a:cs typeface="Fidelity Sans"/>
              </a:rPr>
              <a:t>of</a:t>
            </a:r>
            <a:r>
              <a:rPr sz="1200" spc="120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1200" spc="-10" dirty="0">
                <a:solidFill>
                  <a:srgbClr val="231F20"/>
                </a:solidFill>
                <a:latin typeface="Fidelity Sans"/>
                <a:cs typeface="Fidelity Sans"/>
              </a:rPr>
              <a:t>loss.</a:t>
            </a:r>
            <a:endParaRPr sz="1200" dirty="0">
              <a:latin typeface="Fidelity Sans"/>
              <a:cs typeface="Fidelity Sans"/>
            </a:endParaRPr>
          </a:p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800" dirty="0">
                <a:solidFill>
                  <a:srgbClr val="231F20"/>
                </a:solidFill>
                <a:latin typeface="Fidelity Sans"/>
                <a:cs typeface="Fidelity Sans"/>
              </a:rPr>
              <a:t>Fidelity</a:t>
            </a:r>
            <a:r>
              <a:rPr sz="800" spc="90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800" dirty="0">
                <a:solidFill>
                  <a:srgbClr val="231F20"/>
                </a:solidFill>
                <a:latin typeface="Fidelity Sans"/>
                <a:cs typeface="Fidelity Sans"/>
              </a:rPr>
              <a:t>Brokerage</a:t>
            </a:r>
            <a:r>
              <a:rPr sz="800" spc="90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800" dirty="0">
                <a:solidFill>
                  <a:srgbClr val="231F20"/>
                </a:solidFill>
                <a:latin typeface="Fidelity Sans"/>
                <a:cs typeface="Fidelity Sans"/>
              </a:rPr>
              <a:t>Services</a:t>
            </a:r>
            <a:r>
              <a:rPr sz="800" spc="90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800" dirty="0">
                <a:solidFill>
                  <a:srgbClr val="231F20"/>
                </a:solidFill>
                <a:latin typeface="Fidelity Sans"/>
                <a:cs typeface="Fidelity Sans"/>
              </a:rPr>
              <a:t>LLC,</a:t>
            </a:r>
            <a:r>
              <a:rPr sz="800" spc="90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800" dirty="0">
                <a:solidFill>
                  <a:srgbClr val="231F20"/>
                </a:solidFill>
                <a:latin typeface="Fidelity Sans"/>
                <a:cs typeface="Fidelity Sans"/>
              </a:rPr>
              <a:t>Member</a:t>
            </a:r>
            <a:r>
              <a:rPr sz="800" spc="90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800" dirty="0">
                <a:solidFill>
                  <a:srgbClr val="231F20"/>
                </a:solidFill>
                <a:latin typeface="Fidelity Sans"/>
                <a:cs typeface="Fidelity Sans"/>
              </a:rPr>
              <a:t>NYSE,</a:t>
            </a:r>
            <a:r>
              <a:rPr sz="800" spc="95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800" dirty="0">
                <a:solidFill>
                  <a:srgbClr val="0562C1"/>
                </a:solidFill>
                <a:latin typeface="Fidelity Sans"/>
                <a:cs typeface="Fidelity Sans"/>
                <a:hlinkClick r:id="rId8"/>
              </a:rPr>
              <a:t>SIPC</a:t>
            </a:r>
            <a:r>
              <a:rPr sz="800" dirty="0">
                <a:solidFill>
                  <a:srgbClr val="231F20"/>
                </a:solidFill>
                <a:latin typeface="Fidelity Sans"/>
                <a:cs typeface="Fidelity Sans"/>
              </a:rPr>
              <a:t>,</a:t>
            </a:r>
            <a:r>
              <a:rPr sz="800" spc="90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800" dirty="0">
                <a:solidFill>
                  <a:srgbClr val="231F20"/>
                </a:solidFill>
                <a:latin typeface="Fidelity Sans"/>
                <a:cs typeface="Fidelity Sans"/>
              </a:rPr>
              <a:t>900</a:t>
            </a:r>
            <a:r>
              <a:rPr sz="800" spc="90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800" dirty="0">
                <a:solidFill>
                  <a:srgbClr val="231F20"/>
                </a:solidFill>
                <a:latin typeface="Fidelity Sans"/>
                <a:cs typeface="Fidelity Sans"/>
              </a:rPr>
              <a:t>Salem</a:t>
            </a:r>
            <a:r>
              <a:rPr sz="800" spc="90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800" dirty="0">
                <a:solidFill>
                  <a:srgbClr val="231F20"/>
                </a:solidFill>
                <a:latin typeface="Fidelity Sans"/>
                <a:cs typeface="Fidelity Sans"/>
              </a:rPr>
              <a:t>Street,</a:t>
            </a:r>
            <a:r>
              <a:rPr sz="800" spc="90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800" dirty="0">
                <a:solidFill>
                  <a:srgbClr val="231F20"/>
                </a:solidFill>
                <a:latin typeface="Fidelity Sans"/>
                <a:cs typeface="Fidelity Sans"/>
              </a:rPr>
              <a:t>Smithfield,</a:t>
            </a:r>
            <a:r>
              <a:rPr sz="800" spc="95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800" dirty="0">
                <a:solidFill>
                  <a:srgbClr val="231F20"/>
                </a:solidFill>
                <a:latin typeface="Fidelity Sans"/>
                <a:cs typeface="Fidelity Sans"/>
              </a:rPr>
              <a:t>RI</a:t>
            </a:r>
            <a:r>
              <a:rPr sz="800" spc="90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Fidelity Sans"/>
                <a:cs typeface="Fidelity Sans"/>
              </a:rPr>
              <a:t>02917</a:t>
            </a:r>
            <a:endParaRPr sz="800" dirty="0">
              <a:latin typeface="Fidelity Sans"/>
              <a:cs typeface="Fidelity Sans"/>
            </a:endParaRPr>
          </a:p>
          <a:p>
            <a:pPr marL="12700" marR="2705735">
              <a:lnSpc>
                <a:spcPct val="125000"/>
              </a:lnSpc>
            </a:pPr>
            <a:r>
              <a:rPr sz="800" dirty="0">
                <a:solidFill>
                  <a:srgbClr val="231F20"/>
                </a:solidFill>
                <a:latin typeface="Fidelity Sans"/>
                <a:cs typeface="Fidelity Sans"/>
              </a:rPr>
              <a:t>©</a:t>
            </a:r>
            <a:r>
              <a:rPr sz="800" spc="50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800" dirty="0">
                <a:solidFill>
                  <a:srgbClr val="231F20"/>
                </a:solidFill>
                <a:latin typeface="Fidelity Sans"/>
                <a:cs typeface="Fidelity Sans"/>
              </a:rPr>
              <a:t>2024</a:t>
            </a:r>
            <a:r>
              <a:rPr sz="800" spc="55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800" dirty="0">
                <a:solidFill>
                  <a:srgbClr val="231F20"/>
                </a:solidFill>
                <a:latin typeface="Fidelity Sans"/>
                <a:cs typeface="Fidelity Sans"/>
              </a:rPr>
              <a:t>FMR</a:t>
            </a:r>
            <a:r>
              <a:rPr sz="800" spc="55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800" dirty="0">
                <a:solidFill>
                  <a:srgbClr val="231F20"/>
                </a:solidFill>
                <a:latin typeface="Fidelity Sans"/>
                <a:cs typeface="Fidelity Sans"/>
              </a:rPr>
              <a:t>LLC.</a:t>
            </a:r>
            <a:r>
              <a:rPr sz="800" spc="55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800" dirty="0">
                <a:solidFill>
                  <a:srgbClr val="231F20"/>
                </a:solidFill>
                <a:latin typeface="Fidelity Sans"/>
                <a:cs typeface="Fidelity Sans"/>
              </a:rPr>
              <a:t>All</a:t>
            </a:r>
            <a:r>
              <a:rPr sz="800" spc="55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800" dirty="0">
                <a:solidFill>
                  <a:srgbClr val="231F20"/>
                </a:solidFill>
                <a:latin typeface="Fidelity Sans"/>
                <a:cs typeface="Fidelity Sans"/>
              </a:rPr>
              <a:t>rights</a:t>
            </a:r>
            <a:r>
              <a:rPr sz="800" spc="50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Fidelity Sans"/>
                <a:cs typeface="Fidelity Sans"/>
              </a:rPr>
              <a:t>reserved.</a:t>
            </a:r>
            <a:r>
              <a:rPr sz="800" spc="500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Fidelity Sans"/>
                <a:cs typeface="Fidelity Sans"/>
              </a:rPr>
              <a:t>1157469.1.0</a:t>
            </a:r>
            <a:endParaRPr sz="800" dirty="0">
              <a:latin typeface="Fidelity Sans"/>
              <a:cs typeface="Fidelity Sans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457206" y="6866125"/>
            <a:ext cx="304165" cy="304165"/>
            <a:chOff x="457206" y="6866125"/>
            <a:chExt cx="304165" cy="304165"/>
          </a:xfrm>
        </p:grpSpPr>
        <p:pic>
          <p:nvPicPr>
            <p:cNvPr id="7" name="object 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50132" y="7059050"/>
              <a:ext cx="100914" cy="100926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67366" y="6876285"/>
              <a:ext cx="100888" cy="100914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461968" y="6870887"/>
              <a:ext cx="294640" cy="294640"/>
            </a:xfrm>
            <a:custGeom>
              <a:avLst/>
              <a:gdLst/>
              <a:ahLst/>
              <a:cxnLst/>
              <a:rect l="l" t="t" r="r" b="b"/>
              <a:pathLst>
                <a:path w="294640" h="294640">
                  <a:moveTo>
                    <a:pt x="0" y="294474"/>
                  </a:moveTo>
                  <a:lnTo>
                    <a:pt x="294474" y="0"/>
                  </a:lnTo>
                </a:path>
                <a:path w="294640" h="294640">
                  <a:moveTo>
                    <a:pt x="294474" y="81241"/>
                  </a:moveTo>
                  <a:lnTo>
                    <a:pt x="294474" y="0"/>
                  </a:lnTo>
                  <a:lnTo>
                    <a:pt x="213233" y="0"/>
                  </a:lnTo>
                </a:path>
              </a:pathLst>
            </a:custGeom>
            <a:ln w="9525">
              <a:solidFill>
                <a:srgbClr val="4C4C4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0" name="object 10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457203" y="6011159"/>
            <a:ext cx="294566" cy="304149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457198" y="5211249"/>
            <a:ext cx="329285" cy="299059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0" y="997216"/>
            <a:ext cx="7772399" cy="2144268"/>
          </a:xfrm>
          <a:prstGeom prst="rect">
            <a:avLst/>
          </a:prstGeom>
        </p:spPr>
      </p:pic>
      <p:pic>
        <p:nvPicPr>
          <p:cNvPr id="14" name="Picture 13" descr="A black and white logo&#10;&#10;Description automatically generated">
            <a:extLst>
              <a:ext uri="{FF2B5EF4-FFF2-40B4-BE49-F238E27FC236}">
                <a16:creationId xmlns:a16="http://schemas.microsoft.com/office/drawing/2014/main" id="{9BFD0E86-F76F-97AD-E9F6-7C66CFB2519D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800" y="319088"/>
            <a:ext cx="1626396" cy="35455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</TotalTime>
  <Words>221</Words>
  <Application>Microsoft Office PowerPoint</Application>
  <PresentationFormat>Custom</PresentationFormat>
  <Paragraphs>19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Fidelity Sans</vt:lpstr>
      <vt:lpstr>Fidelity Slab 240625 Light</vt:lpstr>
      <vt:lpstr>Office Theme</vt:lpstr>
      <vt:lpstr>Get your retirement savings into your sweet spot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Get your retirement savings into your sweet spot</dc:title>
  <dc:creator>Robb Brown, Laura</dc:creator>
  <cp:lastModifiedBy>Trujillo, Montana</cp:lastModifiedBy>
  <cp:revision>6</cp:revision>
  <dcterms:created xsi:type="dcterms:W3CDTF">2024-09-14T14:22:06Z</dcterms:created>
  <dcterms:modified xsi:type="dcterms:W3CDTF">2024-09-25T16:24:34Z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2024-09-13T00:00:00Z</vt:filetime>
  </property>
  <property fmtid="{D5CDD505-2E9C-101B-9397-08002B2CF9AE}" pid="3" name="Creator">
    <vt:lpwstr>Adobe InDesign 19.5 (Macintosh)</vt:lpwstr>
  </property>
  <property fmtid="{D5CDD505-2E9C-101B-9397-08002B2CF9AE}" pid="4" name="LastSaved">
    <vt:filetime>2024-09-14T00:00:00Z</vt:filetime>
  </property>
  <property fmtid="{D5CDD505-2E9C-101B-9397-08002B2CF9AE}" pid="5" name="Producer">
    <vt:lpwstr>Adobe PDF Library 17.0</vt:lpwstr>
  </property>
</Properties>
</file>